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706" r:id="rId9"/>
    <p:sldId id="270" r:id="rId10"/>
  </p:sldIdLst>
  <p:sldSz cx="14630400" cy="8229600"/>
  <p:notesSz cx="8229600" cy="14630400"/>
  <p:embeddedFontLst>
    <p:embeddedFont>
      <p:font typeface="Nunito Sans" pitchFamily="2" charset="0"/>
      <p:regular r:id="rId12"/>
      <p:bold r:id="rId13"/>
    </p:embeddedFont>
    <p:embeddedFont>
      <p:font typeface="Nunito Sans Bold" charset="0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7811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5A264-D8D9-D21B-2995-8CB260C7F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755551-E000-2817-E769-1FAFBE2FC9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242305-1E60-24C1-88DB-178CC55295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DF604-BB5A-8CD5-43C8-587FBBBC31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582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58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5656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Hướng Dẫn Sử Dụng </a:t>
            </a:r>
            <a:r>
              <a:rPr lang="en-US" sz="4450" b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GitHub Cho Giảng viên và Sinh </a:t>
            </a: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Viên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1428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Chào mừng đến với hướng dẫn sử dụng GitHub! Tài liệu này sẽ giúp bạn làm quen với GitHub.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9524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Chúng ta sẽ cùng nhau khám phá cách sử dụng GitHub hiệu quả. Học cách nộp bài tập và quản lý dự án.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579310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5800725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70040" y="5776198"/>
            <a:ext cx="201656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by Duy Khương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03074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Tại Sao Chọn GitHub Để Nộp Bài Tập?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Quản Lý Phiên Bản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8516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GitHub giúp quản lý mọi thay đổi. Dễ dàng theo dõi và khôi phục các phiên bản trước.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206484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Hợp Tác Dễ Dàng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06484" y="4396859"/>
            <a:ext cx="38516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Sinh viên có thể cùng nhau làm việc. GitHub hỗ trợ làm việc nhóm và chia sẻ code.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619178" y="3815715"/>
            <a:ext cx="29270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Học Hỏi Kinh Nghiệm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19178" y="4396859"/>
            <a:ext cx="38516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Tìm hiểu cách các dự án lớn hoạt động. Học hỏi từ cộng đồng phát triển phần mềm.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5520" y="228600"/>
            <a:ext cx="716280" cy="65174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882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Cài Đặt Git Và Tạo Tài Khoản GitHub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011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5DDF6"/>
          </a:solidFill>
          <a:ln w="7620">
            <a:solidFill>
              <a:srgbClr val="BBC3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5598" y="3386138"/>
            <a:ext cx="14668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Cài Đặt Git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7915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Tải và cài đặt Git từ trang chủ. Chọn phiên bản phù hợp với hệ điều hành của bạn.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3011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5DDF6"/>
          </a:solidFill>
          <a:ln w="7620">
            <a:solidFill>
              <a:srgbClr val="BBC3D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33461" y="3386138"/>
            <a:ext cx="21419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Tạo Tài Khoản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79154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Truy cập GitHub và đăng ký tài khoản mới. Sử dụng email trường học để xác thực.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7251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5DDF6"/>
          </a:solidFill>
          <a:ln w="7620">
            <a:solidFill>
              <a:srgbClr val="BBC3D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39046" y="5810131"/>
            <a:ext cx="21967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725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Cấu Hình Git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21553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Thiết lập tên và email trong Git. Sử dụng lệnh </a:t>
            </a:r>
            <a:r>
              <a:rPr lang="en-US" sz="17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git config</a:t>
            </a:r>
            <a:r>
              <a:rPr lang="en-US" sz="1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để cấu hình.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85587"/>
            <a:ext cx="717684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Tạo Repository Bài Tập Trên GitHub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643307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8701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Đăng Nhập GitHub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360539"/>
            <a:ext cx="57026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Truy cập trang chủ GitHub và đăng nhập.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004191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2310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Tạo Repository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721423"/>
            <a:ext cx="570261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Nhấn vào nút "New" để tạo repository mới. Điền tên repository và mô tả.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674042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900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Chọn Public/Private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391275"/>
            <a:ext cx="570261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Chọn chế độ public hoặc private cho repository. Tạo file README để bắt đầu.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85520" y="228600"/>
            <a:ext cx="716280" cy="6517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711" y="576858"/>
            <a:ext cx="7678579" cy="1308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Thực Hiện Commit Và Push Bài Tập Lên GitHub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1035248" y="2199323"/>
            <a:ext cx="22860" cy="5453301"/>
          </a:xfrm>
          <a:prstGeom prst="roundRect">
            <a:avLst>
              <a:gd name="adj" fmla="val 384687"/>
            </a:avLst>
          </a:prstGeom>
          <a:solidFill>
            <a:srgbClr val="BBC3DC"/>
          </a:solidFill>
          <a:ln/>
        </p:spPr>
      </p:sp>
      <p:sp>
        <p:nvSpPr>
          <p:cNvPr id="5" name="Shape 2"/>
          <p:cNvSpPr/>
          <p:nvPr/>
        </p:nvSpPr>
        <p:spPr>
          <a:xfrm>
            <a:off x="1259324" y="2658904"/>
            <a:ext cx="732711" cy="22860"/>
          </a:xfrm>
          <a:prstGeom prst="roundRect">
            <a:avLst>
              <a:gd name="adj" fmla="val 384687"/>
            </a:avLst>
          </a:prstGeom>
          <a:solidFill>
            <a:srgbClr val="BBC3DC"/>
          </a:solidFill>
          <a:ln/>
        </p:spPr>
      </p:sp>
      <p:sp>
        <p:nvSpPr>
          <p:cNvPr id="6" name="Shape 3"/>
          <p:cNvSpPr/>
          <p:nvPr/>
        </p:nvSpPr>
        <p:spPr>
          <a:xfrm>
            <a:off x="811173" y="2434828"/>
            <a:ext cx="471011" cy="471011"/>
          </a:xfrm>
          <a:prstGeom prst="roundRect">
            <a:avLst>
              <a:gd name="adj" fmla="val 18670"/>
            </a:avLst>
          </a:prstGeom>
          <a:solidFill>
            <a:srgbClr val="D5DDF6"/>
          </a:solidFill>
          <a:ln w="7620">
            <a:solidFill>
              <a:srgbClr val="BBC3D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78932" y="2513290"/>
            <a:ext cx="135374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198251" y="2408634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Khởi Tạo Git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198251" y="2861310"/>
            <a:ext cx="621303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Sử dụng </a:t>
            </a:r>
            <a:r>
              <a:rPr lang="en-US" sz="16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git init</a:t>
            </a:r>
            <a:r>
              <a:rPr lang="en-US" sz="16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trong thư mục bài tập.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259324" y="4074557"/>
            <a:ext cx="732711" cy="22860"/>
          </a:xfrm>
          <a:prstGeom prst="roundRect">
            <a:avLst>
              <a:gd name="adj" fmla="val 384687"/>
            </a:avLst>
          </a:prstGeom>
          <a:solidFill>
            <a:srgbClr val="BBC3DC"/>
          </a:solidFill>
          <a:ln/>
        </p:spPr>
      </p:sp>
      <p:sp>
        <p:nvSpPr>
          <p:cNvPr id="11" name="Shape 8"/>
          <p:cNvSpPr/>
          <p:nvPr/>
        </p:nvSpPr>
        <p:spPr>
          <a:xfrm>
            <a:off x="811173" y="3850481"/>
            <a:ext cx="471011" cy="471011"/>
          </a:xfrm>
          <a:prstGeom prst="roundRect">
            <a:avLst>
              <a:gd name="adj" fmla="val 18670"/>
            </a:avLst>
          </a:prstGeom>
          <a:solidFill>
            <a:srgbClr val="D5DDF6"/>
          </a:solidFill>
          <a:ln w="7620">
            <a:solidFill>
              <a:srgbClr val="BBC3D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47857" y="3928943"/>
            <a:ext cx="197644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198251" y="3824288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Thêm File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198251" y="4276963"/>
            <a:ext cx="621303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Sử dụng </a:t>
            </a:r>
            <a:r>
              <a:rPr lang="en-US" sz="16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git add .</a:t>
            </a:r>
            <a:r>
              <a:rPr lang="en-US" sz="16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để thêm tất cả các file.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259324" y="5490210"/>
            <a:ext cx="732711" cy="22860"/>
          </a:xfrm>
          <a:prstGeom prst="roundRect">
            <a:avLst>
              <a:gd name="adj" fmla="val 384687"/>
            </a:avLst>
          </a:prstGeom>
          <a:solidFill>
            <a:srgbClr val="BBC3DC"/>
          </a:solidFill>
          <a:ln/>
        </p:spPr>
      </p:sp>
      <p:sp>
        <p:nvSpPr>
          <p:cNvPr id="16" name="Shape 13"/>
          <p:cNvSpPr/>
          <p:nvPr/>
        </p:nvSpPr>
        <p:spPr>
          <a:xfrm>
            <a:off x="811173" y="5266134"/>
            <a:ext cx="471011" cy="471011"/>
          </a:xfrm>
          <a:prstGeom prst="roundRect">
            <a:avLst>
              <a:gd name="adj" fmla="val 18670"/>
            </a:avLst>
          </a:prstGeom>
          <a:solidFill>
            <a:srgbClr val="D5DDF6"/>
          </a:solidFill>
          <a:ln w="7620">
            <a:solidFill>
              <a:srgbClr val="BBC3D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45237" y="5344597"/>
            <a:ext cx="20276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198251" y="5239941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Commit Thay Đổi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198251" y="5692616"/>
            <a:ext cx="621303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Sử dụng </a:t>
            </a:r>
            <a:r>
              <a:rPr lang="en-US" sz="16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git commit -m "Nộp bài lần 1"</a:t>
            </a:r>
            <a:r>
              <a:rPr lang="en-US" sz="16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1259324" y="6905863"/>
            <a:ext cx="732711" cy="22860"/>
          </a:xfrm>
          <a:prstGeom prst="roundRect">
            <a:avLst>
              <a:gd name="adj" fmla="val 384687"/>
            </a:avLst>
          </a:prstGeom>
          <a:solidFill>
            <a:srgbClr val="BBC3DC"/>
          </a:solidFill>
          <a:ln/>
        </p:spPr>
      </p:sp>
      <p:sp>
        <p:nvSpPr>
          <p:cNvPr id="21" name="Shape 18"/>
          <p:cNvSpPr/>
          <p:nvPr/>
        </p:nvSpPr>
        <p:spPr>
          <a:xfrm>
            <a:off x="811173" y="6681788"/>
            <a:ext cx="471011" cy="471011"/>
          </a:xfrm>
          <a:prstGeom prst="roundRect">
            <a:avLst>
              <a:gd name="adj" fmla="val 18670"/>
            </a:avLst>
          </a:prstGeom>
          <a:solidFill>
            <a:srgbClr val="D5DDF6"/>
          </a:solidFill>
          <a:ln w="7620">
            <a:solidFill>
              <a:srgbClr val="BBC3DC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940475" y="6760250"/>
            <a:ext cx="212408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450" dirty="0"/>
          </a:p>
        </p:txBody>
      </p:sp>
      <p:sp>
        <p:nvSpPr>
          <p:cNvPr id="23" name="Text 20"/>
          <p:cNvSpPr/>
          <p:nvPr/>
        </p:nvSpPr>
        <p:spPr>
          <a:xfrm>
            <a:off x="2198251" y="6655594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Push Lên GitHub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2198251" y="7108269"/>
            <a:ext cx="621303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Sử dụng </a:t>
            </a:r>
            <a:r>
              <a:rPr lang="en-US" sz="16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git push origin main</a:t>
            </a:r>
            <a:r>
              <a:rPr lang="en-US" sz="16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7546"/>
            <a:ext cx="105771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Gắn Tag </a:t>
            </a: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Để Quản </a:t>
            </a:r>
            <a:r>
              <a:rPr lang="en-US" sz="4450" b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Lý học phần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620441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Tạo tag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66188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Bên phải repo có nút about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304" y="2479953"/>
            <a:ext cx="4432102" cy="443210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35930" y="4202430"/>
            <a:ext cx="12227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681567" y="29854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Thành phần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681566" y="3475911"/>
            <a:ext cx="443210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Description: Chú thích học phần (VD: FIT123 AIoT – Khoa CNTT…)</a:t>
            </a:r>
          </a:p>
          <a:p>
            <a:pPr marL="0" indent="0" algn="just">
              <a:lnSpc>
                <a:spcPts val="2850"/>
              </a:lnSpc>
              <a:buNone/>
            </a:pPr>
            <a:r>
              <a:rPr lang="en-US" sz="17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Website: gắn link đến trang web (VD: ĐH Đại Nam, facebook khoa CNTT..)</a:t>
            </a:r>
          </a:p>
          <a:p>
            <a:pPr marL="0" indent="0" algn="just">
              <a:lnSpc>
                <a:spcPts val="2850"/>
              </a:lnSpc>
              <a:buNone/>
            </a:pPr>
            <a:r>
              <a:rPr lang="en-US" sz="1750">
                <a:latin typeface="Arial" panose="020B0604020202020204" pitchFamily="34" charset="0"/>
                <a:cs typeface="Arial" panose="020B0604020202020204" pitchFamily="34" charset="0"/>
              </a:rPr>
              <a:t>Topics: tag name (VD: FITDNU, DaiNamUni)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9304" y="2479953"/>
            <a:ext cx="4432102" cy="443210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031123" y="3279100"/>
            <a:ext cx="17835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9341406" y="58706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Kiểm Tra Tag</a:t>
            </a:r>
            <a:endParaRPr lang="en-US" sz="22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9304" y="2479953"/>
            <a:ext cx="4432102" cy="443210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566779" y="5925860"/>
            <a:ext cx="18299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20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85520" y="228600"/>
            <a:ext cx="716280" cy="6517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6B25DF2-20B8-1E77-BCBA-A3FE0A18638C}"/>
              </a:ext>
            </a:extLst>
          </p:cNvPr>
          <p:cNvSpPr txBox="1"/>
          <p:nvPr/>
        </p:nvSpPr>
        <p:spPr>
          <a:xfrm>
            <a:off x="9175868" y="6401813"/>
            <a:ext cx="4432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000000"/>
                </a:solidFill>
                <a:latin typeface="Arial" panose="020B0604020202020204" pitchFamily="34" charset="0"/>
                <a:ea typeface="Nunito Sans" pitchFamily="34" charset="-122"/>
                <a:cs typeface="Arial" panose="020B0604020202020204" pitchFamily="34" charset="0"/>
              </a:rPr>
              <a:t>Kiểm tra tag trên giao diện github của tài khoản khác</a:t>
            </a:r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64444"/>
            <a:ext cx="7176849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Hướng Dẫn Sinh Viên Nộp Bài Tập Và Tạo Pull Request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730942"/>
            <a:ext cx="3475077" cy="1685092"/>
          </a:xfrm>
          <a:prstGeom prst="roundRect">
            <a:avLst>
              <a:gd name="adj" fmla="val 5654"/>
            </a:avLst>
          </a:prstGeom>
          <a:solidFill>
            <a:srgbClr val="D5DDF6"/>
          </a:solidFill>
          <a:ln w="7620">
            <a:solidFill>
              <a:srgbClr val="BBC3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9653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Fork Repository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4455795"/>
            <a:ext cx="30062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Fork repository bài tập của giảng viên.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9982081" y="3730942"/>
            <a:ext cx="3475077" cy="1685092"/>
          </a:xfrm>
          <a:prstGeom prst="roundRect">
            <a:avLst>
              <a:gd name="adj" fmla="val 5654"/>
            </a:avLst>
          </a:prstGeom>
          <a:solidFill>
            <a:srgbClr val="D5DDF6"/>
          </a:solidFill>
          <a:ln w="7620">
            <a:solidFill>
              <a:srgbClr val="BBC3D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216515" y="39653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Clone Repository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16515" y="4455795"/>
            <a:ext cx="30062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Clone repository đã fork về máy.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642848"/>
            <a:ext cx="7176849" cy="1322189"/>
          </a:xfrm>
          <a:prstGeom prst="roundRect">
            <a:avLst>
              <a:gd name="adj" fmla="val 7205"/>
            </a:avLst>
          </a:prstGeom>
          <a:solidFill>
            <a:srgbClr val="D5DDF6"/>
          </a:solidFill>
          <a:ln w="7620">
            <a:solidFill>
              <a:srgbClr val="BBC3D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8772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Tạo Pull Request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367701"/>
            <a:ext cx="67079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Tạo pull request để nộp bài tập.</a:t>
            </a:r>
            <a:endParaRPr lang="en-US" sz="175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5520" y="228600"/>
            <a:ext cx="716280" cy="65174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29BB8-4BB4-B9AE-31CD-CCC92DD92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F4F7327-63C5-06DF-910C-A36CC04EE0DA}"/>
              </a:ext>
            </a:extLst>
          </p:cNvPr>
          <p:cNvSpPr/>
          <p:nvPr/>
        </p:nvSpPr>
        <p:spPr>
          <a:xfrm>
            <a:off x="0" y="7708682"/>
            <a:ext cx="14630400" cy="52091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03" b="-16703"/>
            </a:stretch>
          </a:blipFill>
        </p:spPr>
        <p:txBody>
          <a:bodyPr/>
          <a:lstStyle/>
          <a:p>
            <a:endParaRPr lang="fr-FR" sz="144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91451E0-A84D-12FB-7394-7AF5FCCD72E2}"/>
              </a:ext>
            </a:extLst>
          </p:cNvPr>
          <p:cNvSpPr/>
          <p:nvPr/>
        </p:nvSpPr>
        <p:spPr>
          <a:xfrm>
            <a:off x="13306886" y="130215"/>
            <a:ext cx="914400" cy="903762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 sz="144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AC66429-BD24-85A7-204A-D0C628021BF4}"/>
              </a:ext>
            </a:extLst>
          </p:cNvPr>
          <p:cNvSpPr txBox="1"/>
          <p:nvPr/>
        </p:nvSpPr>
        <p:spPr>
          <a:xfrm>
            <a:off x="366979" y="274320"/>
            <a:ext cx="10624109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20" b="1" dirty="0">
                <a:solidFill>
                  <a:srgbClr val="FF6600"/>
                </a:solidFill>
                <a:latin typeface="Arial"/>
                <a:cs typeface="Arial"/>
              </a:rPr>
              <a:t>HỎI ĐÁP</a:t>
            </a:r>
            <a:endParaRPr lang="en-US" sz="352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A22D7C31-58ED-7CD0-F071-4F2008A723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00" y="944880"/>
            <a:ext cx="10145428" cy="30228"/>
          </a:xfrm>
          <a:prstGeom prst="rect">
            <a:avLst/>
          </a:prstGeom>
        </p:spPr>
      </p:pic>
      <p:pic>
        <p:nvPicPr>
          <p:cNvPr id="7" name="Picture 6" descr="A group of chat bubbles with letters&#10;&#10;Description automatically generated">
            <a:extLst>
              <a:ext uri="{FF2B5EF4-FFF2-40B4-BE49-F238E27FC236}">
                <a16:creationId xmlns:a16="http://schemas.microsoft.com/office/drawing/2014/main" id="{C370F534-A164-F01C-16EA-02AB4987E5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1" r="1303"/>
          <a:stretch/>
        </p:blipFill>
        <p:spPr>
          <a:xfrm>
            <a:off x="1773936" y="1253949"/>
            <a:ext cx="11082528" cy="623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69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12080" y="579120"/>
            <a:ext cx="4206241" cy="2926080"/>
          </a:xfrm>
          <a:custGeom>
            <a:avLst/>
            <a:gdLst/>
            <a:ahLst/>
            <a:cxnLst/>
            <a:rect l="l" t="t" r="r" b="b"/>
            <a:pathLst>
              <a:path w="8449946" h="8108965">
                <a:moveTo>
                  <a:pt x="0" y="0"/>
                </a:moveTo>
                <a:lnTo>
                  <a:pt x="8449946" y="0"/>
                </a:lnTo>
                <a:lnTo>
                  <a:pt x="8449946" y="8108965"/>
                </a:lnTo>
                <a:lnTo>
                  <a:pt x="0" y="81089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4286"/>
            </a:stretch>
          </a:blipFill>
        </p:spPr>
        <p:txBody>
          <a:bodyPr/>
          <a:lstStyle/>
          <a:p>
            <a:endParaRPr lang="fr-FR" sz="1440"/>
          </a:p>
        </p:txBody>
      </p:sp>
      <p:pic>
        <p:nvPicPr>
          <p:cNvPr id="3074" name="Picture 2" descr="Cảm Ơn, Viết, Thiền">
            <a:extLst>
              <a:ext uri="{FF2B5EF4-FFF2-40B4-BE49-F238E27FC236}">
                <a16:creationId xmlns:a16="http://schemas.microsoft.com/office/drawing/2014/main" id="{A5C7459A-A403-A325-9BD7-A7436CBC2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033" y="2773681"/>
            <a:ext cx="6384174" cy="390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470</Words>
  <Application>Microsoft Office PowerPoint</Application>
  <PresentationFormat>Custom</PresentationFormat>
  <Paragraphs>69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Inter Bold</vt:lpstr>
      <vt:lpstr>Nunito Sans</vt:lpstr>
      <vt:lpstr>Nunito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K.CNTT Nguyễn Duy Khương</cp:lastModifiedBy>
  <cp:revision>6</cp:revision>
  <dcterms:created xsi:type="dcterms:W3CDTF">2025-02-17T08:28:12Z</dcterms:created>
  <dcterms:modified xsi:type="dcterms:W3CDTF">2025-02-19T07:39:19Z</dcterms:modified>
</cp:coreProperties>
</file>